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2" r:id="rId20"/>
    <p:sldId id="273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Кваліфікаційний рівень педпрацівників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8-9 тарифні розряди</c:v>
                </c:pt>
                <c:pt idx="1">
                  <c:v>спеціаліст</c:v>
                </c:pt>
                <c:pt idx="2">
                  <c:v>ІІ категорія</c:v>
                </c:pt>
                <c:pt idx="3">
                  <c:v>І категорія</c:v>
                </c:pt>
                <c:pt idx="4">
                  <c:v>вища категорія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9</c:v>
                </c:pt>
                <c:pt idx="3">
                  <c:v>1</c:v>
                </c:pt>
                <c:pt idx="4">
                  <c:v>12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вчитель-методист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Педагогічні звання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старший учитель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Педагогічні звання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hape val="cylinder"/>
        <c:axId val="80402688"/>
        <c:axId val="80506880"/>
        <c:axId val="80478208"/>
      </c:bar3DChart>
      <c:catAx>
        <c:axId val="80402688"/>
        <c:scaling>
          <c:orientation val="minMax"/>
        </c:scaling>
        <c:axPos val="b"/>
        <c:tickLblPos val="nextTo"/>
        <c:crossAx val="80506880"/>
        <c:crosses val="autoZero"/>
        <c:auto val="1"/>
        <c:lblAlgn val="ctr"/>
        <c:lblOffset val="100"/>
      </c:catAx>
      <c:valAx>
        <c:axId val="80506880"/>
        <c:scaling>
          <c:orientation val="minMax"/>
        </c:scaling>
        <c:axPos val="l"/>
        <c:majorGridlines/>
        <c:numFmt formatCode="General" sourceLinked="1"/>
        <c:tickLblPos val="nextTo"/>
        <c:crossAx val="80402688"/>
        <c:crosses val="autoZero"/>
        <c:crossBetween val="between"/>
      </c:valAx>
      <c:serAx>
        <c:axId val="80478208"/>
        <c:scaling>
          <c:orientation val="minMax"/>
        </c:scaling>
        <c:axPos val="b"/>
        <c:tickLblPos val="nextTo"/>
        <c:crossAx val="80506880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І місце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місце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місце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2012-2013 н.р.</c:v>
                </c:pt>
                <c:pt idx="1">
                  <c:v>2013-2014 н.р.</c:v>
                </c:pt>
                <c:pt idx="2">
                  <c:v>2014-2015 н.р.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hape val="cone"/>
        <c:axId val="89803776"/>
        <c:axId val="89809664"/>
        <c:axId val="36485312"/>
      </c:bar3DChart>
      <c:catAx>
        <c:axId val="89803776"/>
        <c:scaling>
          <c:orientation val="minMax"/>
        </c:scaling>
        <c:axPos val="b"/>
        <c:tickLblPos val="nextTo"/>
        <c:crossAx val="89809664"/>
        <c:crosses val="autoZero"/>
        <c:auto val="1"/>
        <c:lblAlgn val="ctr"/>
        <c:lblOffset val="100"/>
      </c:catAx>
      <c:valAx>
        <c:axId val="89809664"/>
        <c:scaling>
          <c:orientation val="minMax"/>
        </c:scaling>
        <c:axPos val="l"/>
        <c:majorGridlines/>
        <c:numFmt formatCode="General" sourceLinked="1"/>
        <c:tickLblPos val="nextTo"/>
        <c:crossAx val="89803776"/>
        <c:crosses val="autoZero"/>
        <c:crossBetween val="between"/>
      </c:valAx>
      <c:serAx>
        <c:axId val="36485312"/>
        <c:scaling>
          <c:orientation val="minMax"/>
        </c:scaling>
        <c:axPos val="b"/>
        <c:tickLblPos val="nextTo"/>
        <c:crossAx val="89809664"/>
        <c:crosses val="autoZero"/>
      </c:ser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E5C61-BF68-4E9C-BBF4-103B43179D9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CDCAE9-ED03-4CEB-8834-9FA676021149}">
      <dgm:prSet phldrT="[Текст]"/>
      <dgm:spPr/>
      <dgm:t>
        <a:bodyPr/>
        <a:lstStyle/>
        <a:p>
          <a:r>
            <a:rPr lang="uk-UA" dirty="0" smtClean="0"/>
            <a:t>Школа</a:t>
          </a:r>
          <a:endParaRPr lang="ru-RU" dirty="0"/>
        </a:p>
      </dgm:t>
    </dgm:pt>
    <dgm:pt modelId="{833FB4FF-ED17-459B-AC56-C5F08C07065E}" type="parTrans" cxnId="{190B008C-814B-4E4B-862D-7F96F4D91FF2}">
      <dgm:prSet/>
      <dgm:spPr/>
      <dgm:t>
        <a:bodyPr/>
        <a:lstStyle/>
        <a:p>
          <a:endParaRPr lang="ru-RU"/>
        </a:p>
      </dgm:t>
    </dgm:pt>
    <dgm:pt modelId="{171026A8-9A6F-45E2-B445-42CD781E7CCF}" type="sibTrans" cxnId="{190B008C-814B-4E4B-862D-7F96F4D91FF2}">
      <dgm:prSet/>
      <dgm:spPr/>
      <dgm:t>
        <a:bodyPr/>
        <a:lstStyle/>
        <a:p>
          <a:endParaRPr lang="ru-RU"/>
        </a:p>
      </dgm:t>
    </dgm:pt>
    <dgm:pt modelId="{BF28E9F4-5DF0-4A91-A513-9DFAF3BB189E}">
      <dgm:prSet phldrT="[Текст]"/>
      <dgm:spPr/>
      <dgm:t>
        <a:bodyPr/>
        <a:lstStyle/>
        <a:p>
          <a:r>
            <a:rPr lang="uk-UA" dirty="0" smtClean="0"/>
            <a:t>Загальні збори</a:t>
          </a:r>
          <a:endParaRPr lang="ru-RU" dirty="0"/>
        </a:p>
      </dgm:t>
    </dgm:pt>
    <dgm:pt modelId="{8D500487-D2A3-496D-BE14-6E96833F4BB1}" type="parTrans" cxnId="{ACDAB158-F6AE-4028-821E-F27699C02161}">
      <dgm:prSet/>
      <dgm:spPr/>
      <dgm:t>
        <a:bodyPr/>
        <a:lstStyle/>
        <a:p>
          <a:endParaRPr lang="ru-RU"/>
        </a:p>
      </dgm:t>
    </dgm:pt>
    <dgm:pt modelId="{F2F8D125-B112-4674-85B4-DA3CAD914BCB}" type="sibTrans" cxnId="{ACDAB158-F6AE-4028-821E-F27699C02161}">
      <dgm:prSet/>
      <dgm:spPr/>
      <dgm:t>
        <a:bodyPr/>
        <a:lstStyle/>
        <a:p>
          <a:endParaRPr lang="ru-RU"/>
        </a:p>
      </dgm:t>
    </dgm:pt>
    <dgm:pt modelId="{1E452E48-7CB8-4E2B-B7D5-FD8FA2712F80}">
      <dgm:prSet phldrT="[Текст]"/>
      <dgm:spPr/>
      <dgm:t>
        <a:bodyPr/>
        <a:lstStyle/>
        <a:p>
          <a:r>
            <a:rPr lang="uk-UA" dirty="0" smtClean="0"/>
            <a:t>Рада школи</a:t>
          </a:r>
          <a:endParaRPr lang="ru-RU" dirty="0"/>
        </a:p>
      </dgm:t>
    </dgm:pt>
    <dgm:pt modelId="{E71A2E14-F8EF-473C-A058-BE62C1B39D56}" type="parTrans" cxnId="{038C26EE-5F6F-41DD-ADE1-EDAAEC9CC2D6}">
      <dgm:prSet/>
      <dgm:spPr/>
      <dgm:t>
        <a:bodyPr/>
        <a:lstStyle/>
        <a:p>
          <a:endParaRPr lang="ru-RU"/>
        </a:p>
      </dgm:t>
    </dgm:pt>
    <dgm:pt modelId="{E168DE24-FF13-4B83-88B4-4B0F8C94E38F}" type="sibTrans" cxnId="{038C26EE-5F6F-41DD-ADE1-EDAAEC9CC2D6}">
      <dgm:prSet/>
      <dgm:spPr/>
      <dgm:t>
        <a:bodyPr/>
        <a:lstStyle/>
        <a:p>
          <a:endParaRPr lang="ru-RU"/>
        </a:p>
      </dgm:t>
    </dgm:pt>
    <dgm:pt modelId="{41BD6F38-95FA-40E6-B36C-50E53C48C157}" type="pres">
      <dgm:prSet presAssocID="{2ECE5C61-BF68-4E9C-BBF4-103B43179D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FE21BB-4FBA-4D0D-8401-8C22CF913CD8}" type="pres">
      <dgm:prSet presAssocID="{7CCDCAE9-ED03-4CEB-8834-9FA676021149}" presName="centerShape" presStyleLbl="node0" presStyleIdx="0" presStyleCnt="1"/>
      <dgm:spPr/>
      <dgm:t>
        <a:bodyPr/>
        <a:lstStyle/>
        <a:p>
          <a:endParaRPr lang="ru-RU"/>
        </a:p>
      </dgm:t>
    </dgm:pt>
    <dgm:pt modelId="{48A2CC6A-BF4E-4B06-A9C0-01261CDC7A3D}" type="pres">
      <dgm:prSet presAssocID="{8D500487-D2A3-496D-BE14-6E96833F4BB1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3AD03FD-0641-4D5C-9754-09EB90D7DCE6}" type="pres">
      <dgm:prSet presAssocID="{BF28E9F4-5DF0-4A91-A513-9DFAF3BB189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040F3-6A6C-4C6A-A507-63410CA4DC81}" type="pres">
      <dgm:prSet presAssocID="{E71A2E14-F8EF-473C-A058-BE62C1B39D56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F927FC96-E107-4462-98CD-76F19E16420C}" type="pres">
      <dgm:prSet presAssocID="{1E452E48-7CB8-4E2B-B7D5-FD8FA2712F8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6CAD4-9D5D-4E65-9745-4F6B6148B9D0}" type="presOf" srcId="{8D500487-D2A3-496D-BE14-6E96833F4BB1}" destId="{48A2CC6A-BF4E-4B06-A9C0-01261CDC7A3D}" srcOrd="0" destOrd="0" presId="urn:microsoft.com/office/officeart/2005/8/layout/radial4"/>
    <dgm:cxn modelId="{ACDAB158-F6AE-4028-821E-F27699C02161}" srcId="{7CCDCAE9-ED03-4CEB-8834-9FA676021149}" destId="{BF28E9F4-5DF0-4A91-A513-9DFAF3BB189E}" srcOrd="0" destOrd="0" parTransId="{8D500487-D2A3-496D-BE14-6E96833F4BB1}" sibTransId="{F2F8D125-B112-4674-85B4-DA3CAD914BCB}"/>
    <dgm:cxn modelId="{1965E620-251B-4D18-BF3F-872CA699318D}" type="presOf" srcId="{1E452E48-7CB8-4E2B-B7D5-FD8FA2712F80}" destId="{F927FC96-E107-4462-98CD-76F19E16420C}" srcOrd="0" destOrd="0" presId="urn:microsoft.com/office/officeart/2005/8/layout/radial4"/>
    <dgm:cxn modelId="{C03D8F4F-B8CF-414D-98F7-DEBB2352B0F5}" type="presOf" srcId="{BF28E9F4-5DF0-4A91-A513-9DFAF3BB189E}" destId="{83AD03FD-0641-4D5C-9754-09EB90D7DCE6}" srcOrd="0" destOrd="0" presId="urn:microsoft.com/office/officeart/2005/8/layout/radial4"/>
    <dgm:cxn modelId="{4418BB29-3FD7-4CF7-9E2E-81C3548C41F5}" type="presOf" srcId="{E71A2E14-F8EF-473C-A058-BE62C1B39D56}" destId="{13D040F3-6A6C-4C6A-A507-63410CA4DC81}" srcOrd="0" destOrd="0" presId="urn:microsoft.com/office/officeart/2005/8/layout/radial4"/>
    <dgm:cxn modelId="{038C26EE-5F6F-41DD-ADE1-EDAAEC9CC2D6}" srcId="{7CCDCAE9-ED03-4CEB-8834-9FA676021149}" destId="{1E452E48-7CB8-4E2B-B7D5-FD8FA2712F80}" srcOrd="1" destOrd="0" parTransId="{E71A2E14-F8EF-473C-A058-BE62C1B39D56}" sibTransId="{E168DE24-FF13-4B83-88B4-4B0F8C94E38F}"/>
    <dgm:cxn modelId="{0F527F09-F607-4D20-83DC-BE1374F8F3C3}" type="presOf" srcId="{7CCDCAE9-ED03-4CEB-8834-9FA676021149}" destId="{00FE21BB-4FBA-4D0D-8401-8C22CF913CD8}" srcOrd="0" destOrd="0" presId="urn:microsoft.com/office/officeart/2005/8/layout/radial4"/>
    <dgm:cxn modelId="{190B008C-814B-4E4B-862D-7F96F4D91FF2}" srcId="{2ECE5C61-BF68-4E9C-BBF4-103B43179D93}" destId="{7CCDCAE9-ED03-4CEB-8834-9FA676021149}" srcOrd="0" destOrd="0" parTransId="{833FB4FF-ED17-459B-AC56-C5F08C07065E}" sibTransId="{171026A8-9A6F-45E2-B445-42CD781E7CCF}"/>
    <dgm:cxn modelId="{0BFAC287-CF8D-4A69-9B47-46F9127D8161}" type="presOf" srcId="{2ECE5C61-BF68-4E9C-BBF4-103B43179D93}" destId="{41BD6F38-95FA-40E6-B36C-50E53C48C157}" srcOrd="0" destOrd="0" presId="urn:microsoft.com/office/officeart/2005/8/layout/radial4"/>
    <dgm:cxn modelId="{C52CB322-592F-4615-98BB-0A5E73003F7B}" type="presParOf" srcId="{41BD6F38-95FA-40E6-B36C-50E53C48C157}" destId="{00FE21BB-4FBA-4D0D-8401-8C22CF913CD8}" srcOrd="0" destOrd="0" presId="urn:microsoft.com/office/officeart/2005/8/layout/radial4"/>
    <dgm:cxn modelId="{4DDD7CB5-9402-4BFB-87E8-BF6B829A627A}" type="presParOf" srcId="{41BD6F38-95FA-40E6-B36C-50E53C48C157}" destId="{48A2CC6A-BF4E-4B06-A9C0-01261CDC7A3D}" srcOrd="1" destOrd="0" presId="urn:microsoft.com/office/officeart/2005/8/layout/radial4"/>
    <dgm:cxn modelId="{92257A67-7B1C-4108-8EC7-851FC00C0195}" type="presParOf" srcId="{41BD6F38-95FA-40E6-B36C-50E53C48C157}" destId="{83AD03FD-0641-4D5C-9754-09EB90D7DCE6}" srcOrd="2" destOrd="0" presId="urn:microsoft.com/office/officeart/2005/8/layout/radial4"/>
    <dgm:cxn modelId="{3621FFCB-CE13-4257-A5F3-38F2995A1C99}" type="presParOf" srcId="{41BD6F38-95FA-40E6-B36C-50E53C48C157}" destId="{13D040F3-6A6C-4C6A-A507-63410CA4DC81}" srcOrd="3" destOrd="0" presId="urn:microsoft.com/office/officeart/2005/8/layout/radial4"/>
    <dgm:cxn modelId="{76552488-F187-459F-9448-DDBDE7DBFD56}" type="presParOf" srcId="{41BD6F38-95FA-40E6-B36C-50E53C48C157}" destId="{F927FC96-E107-4462-98CD-76F19E16420C}" srcOrd="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1F4DC1-0DF2-4774-B7E6-52654037A0CA}" type="doc">
      <dgm:prSet loTypeId="urn:microsoft.com/office/officeart/2005/8/layout/hList6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E0ECC-DA8A-445D-9864-D51BF8B569F4}">
      <dgm:prSet phldrT="[Текст]"/>
      <dgm:spPr/>
      <dgm:t>
        <a:bodyPr/>
        <a:lstStyle/>
        <a:p>
          <a:r>
            <a:rPr lang="uk-UA" dirty="0" smtClean="0"/>
            <a:t>Щорічний звіт директора перед педагогічним колективом та органами громадського самоврядування школою</a:t>
          </a:r>
          <a:endParaRPr lang="ru-RU" dirty="0"/>
        </a:p>
      </dgm:t>
    </dgm:pt>
    <dgm:pt modelId="{1021C136-E361-497A-B864-B839AF669858}" type="parTrans" cxnId="{023E81B6-4D57-44F8-BE69-3A7C1C103123}">
      <dgm:prSet/>
      <dgm:spPr/>
      <dgm:t>
        <a:bodyPr/>
        <a:lstStyle/>
        <a:p>
          <a:endParaRPr lang="ru-RU"/>
        </a:p>
      </dgm:t>
    </dgm:pt>
    <dgm:pt modelId="{3BC3A9D5-E2D4-466F-8C81-D5CD42C69ACB}" type="sibTrans" cxnId="{023E81B6-4D57-44F8-BE69-3A7C1C103123}">
      <dgm:prSet/>
      <dgm:spPr/>
      <dgm:t>
        <a:bodyPr/>
        <a:lstStyle/>
        <a:p>
          <a:endParaRPr lang="ru-RU"/>
        </a:p>
      </dgm:t>
    </dgm:pt>
    <dgm:pt modelId="{49084E01-929F-4C2C-A8FF-AC777F330DAC}">
      <dgm:prSet phldrT="[Текст]"/>
      <dgm:spPr/>
      <dgm:t>
        <a:bodyPr/>
        <a:lstStyle/>
        <a:p>
          <a:r>
            <a:rPr lang="uk-UA" dirty="0" smtClean="0"/>
            <a:t>Звіт навчального закладу перед  батьківською громадськість</a:t>
          </a:r>
          <a:endParaRPr lang="ru-RU" dirty="0"/>
        </a:p>
      </dgm:t>
    </dgm:pt>
    <dgm:pt modelId="{A8FFF818-69F8-4BA5-AE15-301B76122BA5}" type="parTrans" cxnId="{E78EF6EE-46C5-48EC-B9C2-E837C14285A6}">
      <dgm:prSet/>
      <dgm:spPr/>
      <dgm:t>
        <a:bodyPr/>
        <a:lstStyle/>
        <a:p>
          <a:endParaRPr lang="ru-RU"/>
        </a:p>
      </dgm:t>
    </dgm:pt>
    <dgm:pt modelId="{A59A3FAF-D7ED-443F-B17F-ADB12A9F93ED}" type="sibTrans" cxnId="{E78EF6EE-46C5-48EC-B9C2-E837C14285A6}">
      <dgm:prSet/>
      <dgm:spPr/>
      <dgm:t>
        <a:bodyPr/>
        <a:lstStyle/>
        <a:p>
          <a:endParaRPr lang="ru-RU"/>
        </a:p>
      </dgm:t>
    </dgm:pt>
    <dgm:pt modelId="{A43C8763-8FAB-4D02-ADC7-08961534FA89}" type="pres">
      <dgm:prSet presAssocID="{C71F4DC1-0DF2-4774-B7E6-52654037A0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09496-D8BF-4B77-B865-95877FB0A0CC}" type="pres">
      <dgm:prSet presAssocID="{5D6E0ECC-DA8A-445D-9864-D51BF8B569F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F291D-E2DA-4764-B544-6ED7DBB434B2}" type="pres">
      <dgm:prSet presAssocID="{3BC3A9D5-E2D4-466F-8C81-D5CD42C69ACB}" presName="sibTrans" presStyleCnt="0"/>
      <dgm:spPr/>
    </dgm:pt>
    <dgm:pt modelId="{D7074762-E33C-4C31-AD11-551BD5AA9626}" type="pres">
      <dgm:prSet presAssocID="{49084E01-929F-4C2C-A8FF-AC777F330DA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1A1D1-B2A7-447A-A30F-0D92F7FA8C9F}" type="presOf" srcId="{C71F4DC1-0DF2-4774-B7E6-52654037A0CA}" destId="{A43C8763-8FAB-4D02-ADC7-08961534FA89}" srcOrd="0" destOrd="0" presId="urn:microsoft.com/office/officeart/2005/8/layout/hList6"/>
    <dgm:cxn modelId="{E78EF6EE-46C5-48EC-B9C2-E837C14285A6}" srcId="{C71F4DC1-0DF2-4774-B7E6-52654037A0CA}" destId="{49084E01-929F-4C2C-A8FF-AC777F330DAC}" srcOrd="1" destOrd="0" parTransId="{A8FFF818-69F8-4BA5-AE15-301B76122BA5}" sibTransId="{A59A3FAF-D7ED-443F-B17F-ADB12A9F93ED}"/>
    <dgm:cxn modelId="{0FF585D7-BEC4-4720-8873-7C5117B1979E}" type="presOf" srcId="{5D6E0ECC-DA8A-445D-9864-D51BF8B569F4}" destId="{46F09496-D8BF-4B77-B865-95877FB0A0CC}" srcOrd="0" destOrd="0" presId="urn:microsoft.com/office/officeart/2005/8/layout/hList6"/>
    <dgm:cxn modelId="{023E81B6-4D57-44F8-BE69-3A7C1C103123}" srcId="{C71F4DC1-0DF2-4774-B7E6-52654037A0CA}" destId="{5D6E0ECC-DA8A-445D-9864-D51BF8B569F4}" srcOrd="0" destOrd="0" parTransId="{1021C136-E361-497A-B864-B839AF669858}" sibTransId="{3BC3A9D5-E2D4-466F-8C81-D5CD42C69ACB}"/>
    <dgm:cxn modelId="{F25E67C1-1E7B-429F-9583-F4E549A0EC8F}" type="presOf" srcId="{49084E01-929F-4C2C-A8FF-AC777F330DAC}" destId="{D7074762-E33C-4C31-AD11-551BD5AA9626}" srcOrd="0" destOrd="0" presId="urn:microsoft.com/office/officeart/2005/8/layout/hList6"/>
    <dgm:cxn modelId="{ECD8FEFA-4750-4137-8FB2-6326D700CFA0}" type="presParOf" srcId="{A43C8763-8FAB-4D02-ADC7-08961534FA89}" destId="{46F09496-D8BF-4B77-B865-95877FB0A0CC}" srcOrd="0" destOrd="0" presId="urn:microsoft.com/office/officeart/2005/8/layout/hList6"/>
    <dgm:cxn modelId="{1DBC6FC8-CC56-432D-BD4C-A94D2D24B55F}" type="presParOf" srcId="{A43C8763-8FAB-4D02-ADC7-08961534FA89}" destId="{AC0F291D-E2DA-4764-B544-6ED7DBB434B2}" srcOrd="1" destOrd="0" presId="urn:microsoft.com/office/officeart/2005/8/layout/hList6"/>
    <dgm:cxn modelId="{2B611D27-C2D7-4093-B945-4DE1E0989AD7}" type="presParOf" srcId="{A43C8763-8FAB-4D02-ADC7-08961534FA89}" destId="{D7074762-E33C-4C31-AD11-551BD5AA9626}" srcOrd="2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581B0E-9ADB-4632-B72E-E304C20334D2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874E7C-95D4-4EDE-82FA-7E4C32F0D0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CIM\118___05\IMG_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08504" y="849290"/>
            <a:ext cx="5080000" cy="381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25400">
            <a:contourClr>
              <a:schemeClr val="tx2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1000109"/>
            <a:ext cx="4619628" cy="5286411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Основні напрямки діяльності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err="1" smtClean="0"/>
              <a:t>Тюшківської</a:t>
            </a:r>
            <a:r>
              <a:rPr lang="uk-UA" dirty="0" smtClean="0"/>
              <a:t> загальноосвітньої школи І-ІІ ступенів </a:t>
            </a:r>
            <a:r>
              <a:rPr lang="uk-UA" sz="2400" dirty="0" err="1" smtClean="0"/>
              <a:t>Міжгірської</a:t>
            </a:r>
            <a:r>
              <a:rPr lang="uk-UA" sz="2400" dirty="0" smtClean="0"/>
              <a:t> районної ради Закарпатської області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5357826"/>
            <a:ext cx="8458200" cy="10001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458200" cy="2920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/>
              <a:t>Організація навчально-виховного процесу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900750" cy="4800600"/>
          </a:xfrm>
        </p:spPr>
        <p:txBody>
          <a:bodyPr>
            <a:normAutofit/>
          </a:bodyPr>
          <a:lstStyle/>
          <a:p>
            <a:pPr algn="ctr"/>
            <a:r>
              <a:rPr lang="uk-UA" sz="2400" u="sng" dirty="0" smtClean="0">
                <a:solidFill>
                  <a:schemeClr val="bg2">
                    <a:lumMod val="25000"/>
                  </a:schemeClr>
                </a:solidFill>
              </a:rPr>
              <a:t>Позашкільна освіта: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2 спортивні секції;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3 гуртки естетичного та природничого спрямування (використовується 45% від передбачених можливостей)</a:t>
            </a:r>
          </a:p>
          <a:p>
            <a:pPr>
              <a:buFont typeface="Arial" pitchFamily="34" charset="0"/>
              <a:buChar char="•"/>
            </a:pPr>
            <a:endParaRPr lang="uk-UA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tx1"/>
                </a:solidFill>
              </a:rPr>
              <a:t>Позашкільною освітою охоплено 56,5% учнівського контингенту (63% учнів соціально незахищених категорій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929454" y="609600"/>
            <a:ext cx="1985946" cy="4800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Продовження навчання випускниками 9-го класу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4500570"/>
            <a:ext cx="8401080" cy="90963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     За весь </a:t>
            </a:r>
            <a:r>
              <a:rPr lang="uk-UA" sz="2000" dirty="0" err="1" smtClean="0"/>
              <a:t>міжатестаційний</a:t>
            </a:r>
            <a:r>
              <a:rPr lang="uk-UA" sz="2000" dirty="0" smtClean="0"/>
              <a:t> період, всі 100% випускників продовжують навчання для здобуття повної загальної середньої освіти.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28625" y="609600"/>
          <a:ext cx="8486772" cy="389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396"/>
                <a:gridCol w="1212396"/>
                <a:gridCol w="1212396"/>
                <a:gridCol w="1212396"/>
                <a:gridCol w="1212396"/>
                <a:gridCol w="1212396"/>
                <a:gridCol w="1212396"/>
              </a:tblGrid>
              <a:tr h="43350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Рік випуску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К-сть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учнів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Продовження навчання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6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 ЗОШ </a:t>
                      </a:r>
                      <a:endParaRPr lang="uk-UA" sz="16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ІІІ 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ст</a:t>
                      </a: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ПТНЗ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ВНЗ І-ІІ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р.а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З них далі навчаються для здобуття вищої освіти у ВНЗ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І-ІІ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р.а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ІІІ-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IV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р.а</a:t>
                      </a: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6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Підвищення кваліфікації та атестація педагогічних кадрів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257544" cy="4800600"/>
          </a:xfrm>
        </p:spPr>
        <p:txBody>
          <a:bodyPr>
            <a:normAutofit/>
          </a:bodyPr>
          <a:lstStyle/>
          <a:p>
            <a:pPr algn="ctr"/>
            <a:r>
              <a:rPr lang="uk-UA" sz="2400" u="sng" dirty="0" smtClean="0">
                <a:solidFill>
                  <a:schemeClr val="bg2">
                    <a:lumMod val="50000"/>
                  </a:schemeClr>
                </a:solidFill>
              </a:rPr>
              <a:t>Підвищення курсів кваліфікації:</a:t>
            </a:r>
          </a:p>
          <a:p>
            <a:r>
              <a:rPr lang="uk-UA" sz="2000" dirty="0" smtClean="0"/>
              <a:t>Вимога щодо попередності курсового підвищення кваліфікації відносно атестації педагогів дотримується.</a:t>
            </a:r>
          </a:p>
          <a:p>
            <a:endParaRPr lang="uk-UA" sz="2000" dirty="0" smtClean="0">
              <a:solidFill>
                <a:schemeClr val="tx1"/>
              </a:solidFill>
            </a:endParaRPr>
          </a:p>
          <a:p>
            <a:r>
              <a:rPr lang="uk-UA" sz="2000" dirty="0" smtClean="0"/>
              <a:t>За останні 5 років курсове підвищення кваліфікації пройшли 96,6% </a:t>
            </a:r>
            <a:r>
              <a:rPr lang="uk-UA" sz="2000" dirty="0" err="1" smtClean="0"/>
              <a:t>педпрацівників</a:t>
            </a:r>
            <a:r>
              <a:rPr lang="uk-UA" sz="2000" dirty="0" smtClean="0"/>
              <a:t> у відповідності до графіка.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43372" y="609600"/>
            <a:ext cx="4772028" cy="480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400" u="sng" dirty="0" smtClean="0">
                <a:solidFill>
                  <a:schemeClr val="bg2">
                    <a:lumMod val="50000"/>
                  </a:schemeClr>
                </a:solidFill>
              </a:rPr>
              <a:t>Атестація </a:t>
            </a:r>
            <a:r>
              <a:rPr lang="uk-UA" sz="2400" u="sng" dirty="0" err="1" smtClean="0">
                <a:solidFill>
                  <a:schemeClr val="bg2">
                    <a:lumMod val="50000"/>
                  </a:schemeClr>
                </a:solidFill>
              </a:rPr>
              <a:t>педпрацівників</a:t>
            </a:r>
            <a:r>
              <a:rPr lang="uk-UA" sz="2400" u="sng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endParaRPr lang="uk-UA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sz="2000" dirty="0" smtClean="0"/>
              <a:t>У наявності перспективне і поточне планування атестації педагогічних працівників, щорічне коригування перспективного та поточного планування. Плани атестації педагогічних кадрів виконуються на 100%.</a:t>
            </a:r>
          </a:p>
          <a:p>
            <a:pPr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У 2015 році </a:t>
            </a:r>
            <a:r>
              <a:rPr lang="uk-UA" sz="2000" dirty="0" err="1" smtClean="0">
                <a:solidFill>
                  <a:schemeClr val="tx1"/>
                </a:solidFill>
              </a:rPr>
              <a:t>проатестовано</a:t>
            </a:r>
            <a:r>
              <a:rPr lang="uk-UA" sz="2000" dirty="0" smtClean="0">
                <a:solidFill>
                  <a:schemeClr val="tx1"/>
                </a:solidFill>
              </a:rPr>
              <a:t> 5 </a:t>
            </a:r>
            <a:r>
              <a:rPr lang="uk-UA" sz="2000" dirty="0" err="1" smtClean="0">
                <a:solidFill>
                  <a:schemeClr val="tx1"/>
                </a:solidFill>
              </a:rPr>
              <a:t>педпрацівників</a:t>
            </a:r>
            <a:r>
              <a:rPr lang="uk-UA" sz="2000" dirty="0" smtClean="0">
                <a:solidFill>
                  <a:schemeClr val="tx1"/>
                </a:solidFill>
              </a:rPr>
              <a:t>: 4 – присвоєно кваліфікаційну категорію </a:t>
            </a:r>
            <a:r>
              <a:rPr lang="uk-UA" sz="2000" dirty="0" err="1" smtClean="0">
                <a:solidFill>
                  <a:schemeClr val="tx1"/>
                </a:solidFill>
              </a:rPr>
              <a:t>“спеціаліст</a:t>
            </a:r>
            <a:r>
              <a:rPr lang="uk-UA" sz="2000" dirty="0" smtClean="0">
                <a:solidFill>
                  <a:schemeClr val="tx1"/>
                </a:solidFill>
              </a:rPr>
              <a:t> другої </a:t>
            </a:r>
            <a:r>
              <a:rPr lang="uk-UA" sz="2000" dirty="0" err="1" smtClean="0">
                <a:solidFill>
                  <a:schemeClr val="tx1"/>
                </a:solidFill>
              </a:rPr>
              <a:t>категорії”</a:t>
            </a:r>
            <a:r>
              <a:rPr lang="uk-UA" sz="2000" dirty="0" smtClean="0">
                <a:solidFill>
                  <a:schemeClr val="tx1"/>
                </a:solidFill>
              </a:rPr>
              <a:t>, 1 – атестовано на відповідність раніше присвоєним кваліфікаційній категорії </a:t>
            </a:r>
            <a:r>
              <a:rPr lang="uk-UA" sz="2000" dirty="0" err="1" smtClean="0">
                <a:solidFill>
                  <a:schemeClr val="tx1"/>
                </a:solidFill>
              </a:rPr>
              <a:t>“спеціаліст</a:t>
            </a:r>
            <a:r>
              <a:rPr lang="uk-UA" sz="2000" dirty="0" smtClean="0">
                <a:solidFill>
                  <a:schemeClr val="tx1"/>
                </a:solidFill>
              </a:rPr>
              <a:t> вищої </a:t>
            </a:r>
            <a:r>
              <a:rPr lang="uk-UA" sz="2000" dirty="0" err="1" smtClean="0">
                <a:solidFill>
                  <a:schemeClr val="tx1"/>
                </a:solidFill>
              </a:rPr>
              <a:t>категорії”</a:t>
            </a:r>
            <a:r>
              <a:rPr lang="uk-UA" sz="2000" dirty="0" smtClean="0">
                <a:solidFill>
                  <a:schemeClr val="tx1"/>
                </a:solidFill>
              </a:rPr>
              <a:t> та педагогічному званню </a:t>
            </a:r>
            <a:r>
              <a:rPr lang="uk-UA" sz="2000" dirty="0" err="1" smtClean="0">
                <a:solidFill>
                  <a:schemeClr val="tx1"/>
                </a:solidFill>
              </a:rPr>
              <a:t>“старший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викладач”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Організація методичної роботи в школі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829048" cy="4800600"/>
          </a:xfrm>
        </p:spPr>
        <p:txBody>
          <a:bodyPr/>
          <a:lstStyle/>
          <a:p>
            <a:r>
              <a:rPr lang="uk-UA" sz="1800" b="1" u="sng" dirty="0" smtClean="0"/>
              <a:t>Методична тема: </a:t>
            </a:r>
          </a:p>
          <a:p>
            <a:r>
              <a:rPr lang="uk-UA" sz="1800" b="1" dirty="0" err="1" smtClean="0"/>
              <a:t>„Прояв</a:t>
            </a:r>
            <a:r>
              <a:rPr lang="uk-UA" sz="1800" b="1" dirty="0" smtClean="0"/>
              <a:t> професіоналізму вчителя як системи ціннісно-цільових домінант у креативній модифікації творчого </a:t>
            </a:r>
            <a:r>
              <a:rPr lang="uk-UA" sz="1800" b="1" dirty="0" err="1" smtClean="0"/>
              <a:t>освітньо-виховного</a:t>
            </a:r>
            <a:r>
              <a:rPr lang="uk-UA" sz="1800" b="1" dirty="0" smtClean="0"/>
              <a:t> середовища ”</a:t>
            </a:r>
          </a:p>
          <a:p>
            <a:endParaRPr lang="uk-UA" sz="1800" b="1" dirty="0" smtClean="0"/>
          </a:p>
          <a:p>
            <a:r>
              <a:rPr lang="uk-UA" sz="1800" b="1" dirty="0" smtClean="0"/>
              <a:t>Працюють 3 методичні об'єднання:</a:t>
            </a:r>
          </a:p>
          <a:p>
            <a:r>
              <a:rPr lang="uk-UA" sz="1800" dirty="0" smtClean="0"/>
              <a:t>- методичне об’єднання вчителів гуманітарного та природничого циклів;</a:t>
            </a:r>
            <a:endParaRPr lang="ru-RU" sz="1800" dirty="0" smtClean="0"/>
          </a:p>
          <a:p>
            <a:r>
              <a:rPr lang="uk-UA" sz="1800" dirty="0" smtClean="0"/>
              <a:t>- методичне об’єднання вчителів початкових класів;</a:t>
            </a:r>
            <a:endParaRPr lang="ru-RU" sz="1800" dirty="0" smtClean="0"/>
          </a:p>
          <a:p>
            <a:r>
              <a:rPr lang="uk-UA" sz="1800" dirty="0" smtClean="0"/>
              <a:t>- методичне об’єднання класних керівників.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9124" y="609600"/>
            <a:ext cx="4486276" cy="4800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Організація методичної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sz="2000" u="sng" dirty="0" smtClean="0"/>
              <a:t>В </a:t>
            </a:r>
            <a:r>
              <a:rPr lang="uk-UA" sz="2000" u="sng" dirty="0" err="1" smtClean="0"/>
              <a:t>міжатестаційний</a:t>
            </a:r>
            <a:r>
              <a:rPr lang="uk-UA" sz="2000" u="sng" dirty="0" smtClean="0"/>
              <a:t> період в школі було проведено наступні семінари:</a:t>
            </a:r>
            <a:endParaRPr lang="ru-RU" sz="2000" u="sng" dirty="0" smtClean="0"/>
          </a:p>
          <a:p>
            <a:r>
              <a:rPr lang="uk-UA" sz="2000" dirty="0" smtClean="0"/>
              <a:t>2004 рік – семінар шкільних бібліотекарів;</a:t>
            </a:r>
            <a:endParaRPr lang="ru-RU" sz="2000" dirty="0" smtClean="0"/>
          </a:p>
          <a:p>
            <a:r>
              <a:rPr lang="uk-UA" sz="2000" dirty="0" smtClean="0"/>
              <a:t>2006 рік – семінар директорів шкіл;</a:t>
            </a:r>
            <a:endParaRPr lang="ru-RU" sz="2000" dirty="0" smtClean="0"/>
          </a:p>
          <a:p>
            <a:r>
              <a:rPr lang="uk-UA" sz="2000" dirty="0" smtClean="0"/>
              <a:t>2007 рік – обласний семінар методистів історії РМК.</a:t>
            </a:r>
            <a:endParaRPr lang="ru-RU" sz="2000" dirty="0" smtClean="0"/>
          </a:p>
          <a:p>
            <a:r>
              <a:rPr lang="uk-UA" sz="2000" dirty="0" smtClean="0"/>
              <a:t>2012 рік – семінар соціальних педагогів.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Широко використовуються в школі творчі звіти вчителів, що атестуються. </a:t>
            </a:r>
            <a:r>
              <a:rPr lang="ru-RU" dirty="0" smtClean="0"/>
              <a:t>Учитель у </a:t>
            </a:r>
            <a:r>
              <a:rPr lang="uk-UA" dirty="0" smtClean="0"/>
              <a:t>своєму </a:t>
            </a:r>
            <a:r>
              <a:rPr lang="ru-RU" dirty="0" err="1" smtClean="0"/>
              <a:t>звіті</a:t>
            </a:r>
            <a:r>
              <a:rPr lang="ru-RU" dirty="0" smtClean="0"/>
              <a:t> </a:t>
            </a:r>
            <a:r>
              <a:rPr lang="ru-RU" dirty="0" err="1" smtClean="0"/>
              <a:t>знайомить</a:t>
            </a:r>
            <a:r>
              <a:rPr lang="ru-RU" dirty="0" smtClean="0"/>
              <a:t> </a:t>
            </a:r>
            <a:r>
              <a:rPr lang="uk-UA" dirty="0" smtClean="0"/>
              <a:t>колег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власним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uk-UA" dirty="0" smtClean="0"/>
              <a:t>, а саме: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 участь у роботі предметних тижнів, методичних нарад;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 робота з підготовки учнів до участі у Всеукраїнських олімпіадах з базових дисциплін;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 поповнення матеріалами інформаційно-аналітичного центру </a:t>
            </a:r>
            <a:r>
              <a:rPr lang="uk-UA" dirty="0" err="1" smtClean="0"/>
              <a:t>навчально-</a:t>
            </a:r>
            <a:r>
              <a:rPr lang="uk-UA" dirty="0" smtClean="0"/>
              <a:t> виховної роботи; 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 поповнення кабінетів методичною та довідковою літературою, розробками уроків, виховних заходів, матеріалами з досвіду роботи вчителів.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Організація інноваційної діяльності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У </a:t>
            </a:r>
            <a:r>
              <a:rPr lang="uk-UA" sz="1800" dirty="0" err="1" smtClean="0">
                <a:solidFill>
                  <a:schemeClr val="tx1"/>
                </a:solidFill>
              </a:rPr>
              <a:t>навчально</a:t>
            </a:r>
            <a:r>
              <a:rPr lang="uk-UA" sz="1800" dirty="0" smtClean="0">
                <a:solidFill>
                  <a:schemeClr val="tx1"/>
                </a:solidFill>
              </a:rPr>
              <a:t> – виховний процес впроваджуються елементи сучасних інноваційних освітніх технологій, використовується прогресивний педагогічний досвід.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sz="1800" dirty="0" smtClean="0">
                <a:solidFill>
                  <a:schemeClr val="tx1"/>
                </a:solidFill>
              </a:rPr>
              <a:t>Інноваційна діяльність здійснюється за напрямками: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використання елементів інтерактивних технологій;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використання елементів педагогічної технології «Розвиток критичного мислення на уроках»;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створення ситуації успіху на уроках ;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pPr lvl="0"/>
            <a:r>
              <a:rPr lang="uk-UA" sz="1800" dirty="0" smtClean="0">
                <a:solidFill>
                  <a:schemeClr val="tx1"/>
                </a:solidFill>
              </a:rPr>
              <a:t>рекреаційна технологія.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r>
              <a:rPr lang="uk-UA" sz="1800" dirty="0" smtClean="0">
                <a:solidFill>
                  <a:schemeClr val="tx1"/>
                </a:solidFill>
              </a:rPr>
              <a:t>За цими напрямками працюють вчителі суспільно-гуманітарного напрямку, природничо-математичного та вчителі початкової школи.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pic>
        <p:nvPicPr>
          <p:cNvPr id="5" name="Рисунок 4" descr="https://encrypted-tbn3.gstatic.com/images?q=tbn:ANd9GcT-pPr0FSYtKw1ZljZRES3wfaX8iltwCrxFurtccbPIOuUmYiw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2857520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:\DCIM\118___05\IMG_0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2387227" cy="1790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Організація виховної роботи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472518" cy="48006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Виховна робота школи орієнтована на формування морально-духовної життєво-компетентної особистості, яка успішно </a:t>
            </a:r>
            <a:r>
              <a:rPr lang="uk-UA" sz="2000" dirty="0" err="1" smtClean="0"/>
              <a:t>самореалізується</a:t>
            </a:r>
            <a:r>
              <a:rPr lang="uk-UA" sz="2000" dirty="0" smtClean="0"/>
              <a:t> в соціумі як громадянин, сім’янин, професіонал.</a:t>
            </a:r>
          </a:p>
          <a:p>
            <a:r>
              <a:rPr lang="uk-UA" sz="2000" dirty="0" smtClean="0"/>
              <a:t>Класні організації працюють за такими напрямками: "Рідна мова-пісня солов'їна", "Роде наш красний, роде наш прекрасний", "Мій край - моя історія жива", «Кришталеві джерела».</a:t>
            </a:r>
            <a:endParaRPr lang="ru-RU" sz="2000" dirty="0" smtClean="0"/>
          </a:p>
          <a:p>
            <a:r>
              <a:rPr lang="uk-UA" sz="2000" dirty="0" smtClean="0"/>
              <a:t>З метою поглиблення знань про історію традицій, звичаїв рідного краю, його природу учні залучені до участі  в туристсько-краєзнавчої експедиції «Краса і біль України». 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001024" y="609600"/>
            <a:ext cx="914376" cy="1761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Соціально-психологічний супровід навчального процесу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472122" cy="4800600"/>
          </a:xfrm>
        </p:spPr>
        <p:txBody>
          <a:bodyPr>
            <a:normAutofit/>
          </a:bodyPr>
          <a:lstStyle/>
          <a:p>
            <a:r>
              <a:rPr lang="uk-UA" sz="1700" dirty="0" smtClean="0"/>
              <a:t>Для запобігання масовій </a:t>
            </a:r>
            <a:r>
              <a:rPr lang="uk-UA" sz="1700" dirty="0" err="1" smtClean="0"/>
              <a:t>дезадаптації</a:t>
            </a:r>
            <a:r>
              <a:rPr lang="uk-UA" sz="1700" dirty="0" smtClean="0"/>
              <a:t> першокласників до навчання в школі проводилась групова та індивідуальна психологічна просвіта серед батьків та вчителів.</a:t>
            </a:r>
          </a:p>
          <a:p>
            <a:endParaRPr lang="uk-UA" sz="1700" dirty="0" smtClean="0"/>
          </a:p>
          <a:p>
            <a:r>
              <a:rPr lang="uk-UA" sz="1700" dirty="0" smtClean="0"/>
              <a:t>У 5-6 класах групова діяльність була направлена на розвиток їх пізнавальної сфери. Для цього застосовувалися пантомімічні та інші розвивальні ігри. </a:t>
            </a:r>
          </a:p>
          <a:p>
            <a:endParaRPr lang="uk-UA" sz="1700" dirty="0" smtClean="0"/>
          </a:p>
          <a:p>
            <a:r>
              <a:rPr lang="uk-UA" sz="1700" dirty="0" smtClean="0"/>
              <a:t>У старших класах даний напрямок був націлений на: </a:t>
            </a:r>
            <a:endParaRPr lang="ru-RU" sz="1700" dirty="0" smtClean="0"/>
          </a:p>
          <a:p>
            <a:r>
              <a:rPr lang="uk-UA" sz="1700" dirty="0" smtClean="0"/>
              <a:t>-         детальніше ознайомлення з класними колективами; </a:t>
            </a:r>
            <a:endParaRPr lang="ru-RU" sz="1700" dirty="0" smtClean="0"/>
          </a:p>
          <a:p>
            <a:r>
              <a:rPr lang="uk-UA" sz="1700" dirty="0" smtClean="0"/>
              <a:t>-         поглиблене спілкування між однокласниками; </a:t>
            </a:r>
            <a:endParaRPr lang="ru-RU" sz="1700" dirty="0" smtClean="0"/>
          </a:p>
          <a:p>
            <a:r>
              <a:rPr lang="uk-UA" sz="1700" dirty="0" smtClean="0"/>
              <a:t>-         позитивне сприйняття один одного; </a:t>
            </a:r>
            <a:endParaRPr lang="ru-RU" sz="1700" dirty="0" smtClean="0"/>
          </a:p>
          <a:p>
            <a:r>
              <a:rPr lang="uk-UA" sz="1700" dirty="0" smtClean="0"/>
              <a:t>-         самопізнання;</a:t>
            </a:r>
            <a:endParaRPr lang="ru-RU" sz="1700" dirty="0" smtClean="0"/>
          </a:p>
          <a:p>
            <a:r>
              <a:rPr lang="uk-UA" sz="1700" dirty="0" smtClean="0"/>
              <a:t>-         профілактику та корекцію шкідливих звичок.</a:t>
            </a:r>
            <a:endParaRPr lang="ru-RU" sz="1700" dirty="0"/>
          </a:p>
        </p:txBody>
      </p:sp>
      <p:pic>
        <p:nvPicPr>
          <p:cNvPr id="5" name="Содержимое 4" descr="http://zn-rada.at.ua/TEMS18/5846ioiooi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3644" y="1619250"/>
            <a:ext cx="25431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Навчальні досягнення учнів школи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400684" cy="48006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36 учнів 2-9 класів за результатами семестрового оцінювання навчаються на достатньому та високому рівнях навчальних досягнень – 50% контингенту учнів цих класів</a:t>
            </a:r>
          </a:p>
          <a:p>
            <a:endParaRPr lang="uk-UA" sz="2400" dirty="0" smtClean="0"/>
          </a:p>
          <a:p>
            <a:r>
              <a:rPr lang="uk-UA" sz="2400" dirty="0" smtClean="0"/>
              <a:t>За останні три навчальні роки 9 учнів нагороджені Похвальними листами, що відповідає 3.5 % контингенту учнів.</a:t>
            </a:r>
            <a:endParaRPr lang="ru-RU" sz="2400" dirty="0"/>
          </a:p>
        </p:txBody>
      </p:sp>
      <p:pic>
        <p:nvPicPr>
          <p:cNvPr id="5" name="Содержимое 4" descr="http://shkola.ostriv.in.ua/images/publications/4/3377/1320499520.gif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351359"/>
            <a:ext cx="2843212" cy="331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Участь учнів школи у всеукраїнських олімпіадах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Ресурси та умови для діяльності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uk-UA" dirty="0" smtClean="0"/>
              <a:t>Приміщення школи введено в експлуатацію у 1999 році</a:t>
            </a:r>
          </a:p>
          <a:p>
            <a:r>
              <a:rPr lang="uk-UA" dirty="0" smtClean="0"/>
              <a:t>Для навчального процесу задіяні 415 м² площі, що відповідно становить 240% від мінімальної потреби.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:\DCIM\118___05\IMG_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9069" y="1218872"/>
            <a:ext cx="4322016" cy="324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Участь учнів школи у всеукраїнських олімпіадах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2012-2013 </a:t>
            </a:r>
            <a:r>
              <a:rPr lang="uk-UA" dirty="0" err="1" smtClean="0"/>
              <a:t>н.р</a:t>
            </a:r>
            <a:r>
              <a:rPr lang="uk-UA" dirty="0" smtClean="0"/>
              <a:t>. – І загальнокомандне місце серед шкіл І-ІІ ступеня району;</a:t>
            </a:r>
          </a:p>
          <a:p>
            <a:pPr>
              <a:buNone/>
            </a:pPr>
            <a:r>
              <a:rPr lang="uk-UA" dirty="0" smtClean="0"/>
              <a:t>2013-2014 </a:t>
            </a:r>
            <a:r>
              <a:rPr lang="uk-UA" dirty="0" err="1" smtClean="0"/>
              <a:t>н.р</a:t>
            </a:r>
            <a:r>
              <a:rPr lang="uk-UA" dirty="0" smtClean="0"/>
              <a:t>. – І загальнокомандне місце серед шкіл І-ІІ ступеня району;</a:t>
            </a:r>
          </a:p>
          <a:p>
            <a:pPr>
              <a:buNone/>
            </a:pPr>
            <a:r>
              <a:rPr lang="uk-UA" dirty="0" smtClean="0"/>
              <a:t>2014-2015 </a:t>
            </a:r>
            <a:r>
              <a:rPr lang="uk-UA" dirty="0" err="1" smtClean="0"/>
              <a:t>н.р</a:t>
            </a:r>
            <a:r>
              <a:rPr lang="uk-UA" dirty="0" smtClean="0"/>
              <a:t>. - ІІ загальнокомандне місце серед шкіл І-ІІ ступеня району.</a:t>
            </a:r>
          </a:p>
          <a:p>
            <a:pPr algn="ctr">
              <a:buNone/>
            </a:pPr>
            <a:r>
              <a:rPr lang="uk-UA" u="sng" dirty="0" smtClean="0">
                <a:solidFill>
                  <a:schemeClr val="bg2">
                    <a:lumMod val="10000"/>
                  </a:schemeClr>
                </a:solidFill>
              </a:rPr>
              <a:t>Участь в ІІІ етапі </a:t>
            </a:r>
            <a:r>
              <a:rPr lang="uk-UA" u="sng" dirty="0" err="1" smtClean="0">
                <a:solidFill>
                  <a:schemeClr val="bg2">
                    <a:lumMod val="10000"/>
                  </a:schemeClr>
                </a:solidFill>
              </a:rPr>
              <a:t>Всеукраїнськиї</a:t>
            </a:r>
            <a:r>
              <a:rPr lang="uk-UA" u="sng" dirty="0" smtClean="0">
                <a:solidFill>
                  <a:schemeClr val="bg2">
                    <a:lumMod val="10000"/>
                  </a:schemeClr>
                </a:solidFill>
              </a:rPr>
              <a:t> предметних олімпіад:</a:t>
            </a:r>
          </a:p>
          <a:p>
            <a:pPr algn="ctr">
              <a:buNone/>
            </a:pPr>
            <a:r>
              <a:rPr lang="uk-UA" dirty="0" smtClean="0"/>
              <a:t>2013 – ІІІ місце з фізики;</a:t>
            </a:r>
          </a:p>
          <a:p>
            <a:pPr algn="ctr">
              <a:buNone/>
            </a:pPr>
            <a:r>
              <a:rPr lang="uk-UA" dirty="0" smtClean="0"/>
              <a:t>2015 – </a:t>
            </a:r>
            <a:r>
              <a:rPr lang="uk-UA" smtClean="0"/>
              <a:t>ІІІ місце </a:t>
            </a:r>
            <a:r>
              <a:rPr lang="uk-UA" dirty="0" smtClean="0"/>
              <a:t>з біології.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Творчі досягнення учнів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3400" u="sng" dirty="0" smtClean="0"/>
              <a:t>2012-2013 навчальний рік</a:t>
            </a:r>
            <a:endParaRPr lang="ru-RU" sz="3400" dirty="0" smtClean="0"/>
          </a:p>
          <a:p>
            <a:pPr>
              <a:buNone/>
            </a:pPr>
            <a:r>
              <a:rPr lang="uk-UA" sz="3400" dirty="0" err="1" smtClean="0"/>
              <a:t>Сенькович</a:t>
            </a:r>
            <a:r>
              <a:rPr lang="uk-UA" sz="3400" dirty="0" smtClean="0"/>
              <a:t> Наталія – ІІІ місце в районному етапі мовно-літературному конкурсі учнівської молоді </a:t>
            </a:r>
            <a:r>
              <a:rPr lang="uk-UA" sz="3400" dirty="0" err="1" smtClean="0"/>
              <a:t>ім.Т.Шевченка</a:t>
            </a:r>
            <a:r>
              <a:rPr lang="uk-UA" sz="3400" dirty="0" smtClean="0"/>
              <a:t>;</a:t>
            </a:r>
            <a:endParaRPr lang="ru-RU" sz="3400" dirty="0" smtClean="0"/>
          </a:p>
          <a:p>
            <a:pPr>
              <a:buNone/>
            </a:pPr>
            <a:r>
              <a:rPr lang="uk-UA" sz="3400" dirty="0" err="1" smtClean="0"/>
              <a:t>Сенькович</a:t>
            </a:r>
            <a:r>
              <a:rPr lang="uk-UA" sz="3400" dirty="0" smtClean="0"/>
              <a:t> Наталія – лауреат районного етапу конкурсу знавців української мови ім..П.</a:t>
            </a:r>
            <a:r>
              <a:rPr lang="uk-UA" sz="3400" dirty="0" err="1" smtClean="0"/>
              <a:t>Яцика</a:t>
            </a:r>
            <a:r>
              <a:rPr lang="uk-UA" sz="3400" dirty="0" smtClean="0"/>
              <a:t>;</a:t>
            </a:r>
            <a:endParaRPr lang="ru-RU" sz="3400" dirty="0" smtClean="0"/>
          </a:p>
          <a:p>
            <a:pPr>
              <a:buNone/>
            </a:pPr>
            <a:r>
              <a:rPr lang="uk-UA" sz="3400" dirty="0" smtClean="0"/>
              <a:t>Гичка Тетяна – лауреат міжнародного конкурсу «Напиши листа про цінність води для життя»;</a:t>
            </a:r>
            <a:endParaRPr lang="ru-RU" sz="3400" dirty="0" smtClean="0"/>
          </a:p>
          <a:p>
            <a:pPr>
              <a:buNone/>
            </a:pPr>
            <a:r>
              <a:rPr lang="uk-UA" sz="3400" dirty="0" smtClean="0"/>
              <a:t>Гичка Галина – лауреат районного етапу конкурсу-захисту «Історія міст і сіл України»</a:t>
            </a:r>
            <a:endParaRPr lang="ru-RU" sz="3400" dirty="0" smtClean="0"/>
          </a:p>
          <a:p>
            <a:pPr>
              <a:buNone/>
            </a:pPr>
            <a:r>
              <a:rPr lang="uk-UA" sz="3400" dirty="0" smtClean="0"/>
              <a:t> </a:t>
            </a:r>
            <a:endParaRPr lang="ru-RU" sz="3400" dirty="0" smtClean="0"/>
          </a:p>
          <a:p>
            <a:pPr>
              <a:buNone/>
            </a:pPr>
            <a:r>
              <a:rPr lang="uk-UA" sz="3400" u="sng" dirty="0" smtClean="0"/>
              <a:t>2013-2014 навчальний рік</a:t>
            </a:r>
            <a:endParaRPr lang="ru-RU" sz="3400" dirty="0" smtClean="0"/>
          </a:p>
          <a:p>
            <a:pPr>
              <a:buNone/>
            </a:pPr>
            <a:r>
              <a:rPr lang="uk-UA" sz="3400" dirty="0" smtClean="0"/>
              <a:t>Гичка Тетяна - лауреат районного етапу конкурсу знавців української мови ім. П.</a:t>
            </a:r>
            <a:r>
              <a:rPr lang="uk-UA" sz="3400" dirty="0" err="1" smtClean="0"/>
              <a:t>Яцика</a:t>
            </a:r>
            <a:r>
              <a:rPr lang="uk-UA" sz="3400" dirty="0" smtClean="0"/>
              <a:t>;</a:t>
            </a:r>
            <a:endParaRPr lang="ru-RU" sz="3400" dirty="0" smtClean="0"/>
          </a:p>
          <a:p>
            <a:pPr>
              <a:buNone/>
            </a:pPr>
            <a:r>
              <a:rPr lang="uk-UA" sz="3400" dirty="0" err="1" smtClean="0"/>
              <a:t>Сенькович</a:t>
            </a:r>
            <a:r>
              <a:rPr lang="uk-UA" sz="3400" dirty="0" smtClean="0"/>
              <a:t> Наталія – лауреат районного етапу конкурсу знавців української мови ім. П.</a:t>
            </a:r>
            <a:r>
              <a:rPr lang="uk-UA" sz="3400" dirty="0" err="1" smtClean="0"/>
              <a:t>Яцика</a:t>
            </a:r>
            <a:r>
              <a:rPr lang="uk-UA" sz="3400" dirty="0" smtClean="0"/>
              <a:t>;</a:t>
            </a:r>
            <a:endParaRPr lang="ru-RU" sz="3400" dirty="0" smtClean="0"/>
          </a:p>
          <a:p>
            <a:pPr>
              <a:buNone/>
            </a:pPr>
            <a:r>
              <a:rPr lang="uk-UA" sz="3400" dirty="0" smtClean="0"/>
              <a:t> </a:t>
            </a:r>
            <a:endParaRPr lang="ru-RU" sz="3400" dirty="0" smtClean="0"/>
          </a:p>
          <a:p>
            <a:pPr>
              <a:buNone/>
            </a:pPr>
            <a:r>
              <a:rPr lang="uk-UA" sz="3400" u="sng" dirty="0" smtClean="0"/>
              <a:t>2014-2015 навчальний рік</a:t>
            </a:r>
            <a:endParaRPr lang="ru-RU" sz="3400" dirty="0" smtClean="0"/>
          </a:p>
          <a:p>
            <a:pPr>
              <a:buNone/>
            </a:pPr>
            <a:r>
              <a:rPr lang="uk-UA" sz="3400" dirty="0" smtClean="0"/>
              <a:t>Гичка Тетяна - лауреат районного етапу конкурсу знавців української мови ім. П.</a:t>
            </a:r>
            <a:r>
              <a:rPr lang="uk-UA" sz="3400" dirty="0" err="1" smtClean="0"/>
              <a:t>Яцика</a:t>
            </a:r>
            <a:r>
              <a:rPr lang="uk-UA" sz="3400" dirty="0" smtClean="0"/>
              <a:t>;</a:t>
            </a:r>
            <a:endParaRPr lang="ru-RU" sz="3400" dirty="0" smtClean="0"/>
          </a:p>
          <a:p>
            <a:pPr>
              <a:buNone/>
            </a:pPr>
            <a:r>
              <a:rPr lang="uk-UA" sz="3400" dirty="0" smtClean="0"/>
              <a:t>Гичка Тетяна - ІІІ місце в районному етапі мовно-літературному конкурсі учнівської молоді </a:t>
            </a:r>
            <a:r>
              <a:rPr lang="uk-UA" sz="3400" dirty="0" err="1" smtClean="0"/>
              <a:t>ім.Т.Шевченка</a:t>
            </a:r>
            <a:r>
              <a:rPr lang="uk-UA" sz="3400" dirty="0" smtClean="0"/>
              <a:t>;</a:t>
            </a:r>
            <a:endParaRPr lang="ru-RU" sz="3400" dirty="0" smtClean="0"/>
          </a:p>
          <a:p>
            <a:pPr>
              <a:buNone/>
            </a:pPr>
            <a:r>
              <a:rPr lang="uk-UA" sz="3400" dirty="0" smtClean="0"/>
              <a:t>Гичка Тетяна – призер районного етапу конкурсу «Моя Батьківщина – Україна» (напрямок – «Із батьківської криниці»).</a:t>
            </a:r>
            <a:endParaRPr lang="ru-RU" sz="3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Спортивні досягнення учнів школи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u="sng" dirty="0" smtClean="0"/>
              <a:t>2012 - 2013 навчальний рік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Команда дівчат виборола ІІ місце в районних змаганнях з баскетболу.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u="sng" dirty="0" smtClean="0"/>
              <a:t>2013-2014 навчальний рік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Команда</a:t>
            </a:r>
            <a:r>
              <a:rPr lang="uk-UA" u="sng" dirty="0" smtClean="0"/>
              <a:t> </a:t>
            </a:r>
            <a:r>
              <a:rPr lang="uk-UA" dirty="0" smtClean="0"/>
              <a:t>юнаків виборола ІІІ місце в районній спартакіаді з баскетболу;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Команда дівчат виборола ІІ місце в районній спартакіаді з баскетболу;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ІІ загальнокомандне місце в районній спартакіаді шкіл: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Команда дівчат виборола ІІІ місце в районній спартакіаді з волейболу;</a:t>
            </a:r>
            <a:endParaRPr lang="ru-RU" dirty="0" smtClean="0"/>
          </a:p>
          <a:p>
            <a:pPr>
              <a:buNone/>
            </a:pPr>
            <a:r>
              <a:rPr lang="uk-UA" dirty="0" err="1" smtClean="0"/>
              <a:t>Бистряник</a:t>
            </a:r>
            <a:r>
              <a:rPr lang="uk-UA" dirty="0" smtClean="0"/>
              <a:t> Михайло здобув ІІ місце з легкої атлетики: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uk-UA" u="sng" dirty="0" smtClean="0"/>
              <a:t>2014-2015 навчальний рік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Команда дівчат виборола ІІІ місце в районній спартакіаді з волейболу;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Команда юнаків виборола ІІІ місце в районній спартакіаді з волейболу;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Громадське самоврядування школою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714876" y="609600"/>
            <a:ext cx="3786214" cy="48006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85750" y="609600"/>
          <a:ext cx="4143375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s://encrypted-tbn3.gstatic.com/images?q=tbn:ANd9GcRKN-BZNNVbY4xq2VO8aZMenWhe2IkvHZDWuUCNcioP_FDAYw7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357298"/>
            <a:ext cx="30003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Форми звіту школи перед громадськістю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75050" y="285728"/>
          <a:ext cx="5340350" cy="512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:\DCIM\118___05\IMG_02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28"/>
            <a:ext cx="2562225" cy="19219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H:\DCIM\118___05\IMG_01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000240"/>
            <a:ext cx="2029436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H:\DCIM\118___05\IMG_019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5789" y="3893245"/>
            <a:ext cx="2000384" cy="1500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:\DCIM\118___05\IMG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636"/>
            <a:ext cx="2032000" cy="152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tx2">
                <a:lumMod val="60000"/>
                <a:lumOff val="40000"/>
              </a:schemeClr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Приміщення школи</a:t>
            </a:r>
            <a:endParaRPr lang="ru-RU" dirty="0"/>
          </a:p>
        </p:txBody>
      </p:sp>
      <p:pic>
        <p:nvPicPr>
          <p:cNvPr id="3074" name="Picture 2" descr="H:\DCIM\118___05\IMG_0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2857520" cy="21431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tx2"/>
            </a:contourClr>
          </a:sp3d>
        </p:spPr>
      </p:pic>
      <p:pic>
        <p:nvPicPr>
          <p:cNvPr id="3075" name="Picture 3" descr="H:\DCIM\118___05\IMG_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2357454" cy="17680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tx2"/>
            </a:contourClr>
          </a:sp3d>
        </p:spPr>
      </p:pic>
      <p:pic>
        <p:nvPicPr>
          <p:cNvPr id="3076" name="Picture 4" descr="H:\DCIM\118___05\IMG_0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571744"/>
            <a:ext cx="2103438" cy="15775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tx2">
                <a:lumMod val="60000"/>
                <a:lumOff val="40000"/>
              </a:schemeClr>
            </a:contourClr>
          </a:sp3d>
        </p:spPr>
      </p:pic>
      <p:pic>
        <p:nvPicPr>
          <p:cNvPr id="3078" name="Picture 6" descr="H:\DCIM\118___05\IMG_0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42984"/>
            <a:ext cx="3714776" cy="27860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9050">
            <a:contourClr>
              <a:schemeClr val="accent3">
                <a:lumMod val="50000"/>
              </a:schemeClr>
            </a:contourClr>
          </a:sp3d>
        </p:spPr>
      </p:pic>
      <p:pic>
        <p:nvPicPr>
          <p:cNvPr id="3079" name="Picture 7" descr="H:\DCIM\118___05\IMG_01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429000"/>
            <a:ext cx="3841763" cy="2881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25000"/>
              </a:schemeClr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:\DCIM\118___05\IMG_01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929066"/>
            <a:ext cx="2228850" cy="167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:\DCIM\118___05\IMG_01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86124"/>
            <a:ext cx="2600847" cy="1950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H:\DCIM\118___05\IMG_0165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 t="10261" b="15347"/>
          <a:stretch>
            <a:fillRect/>
          </a:stretch>
        </p:blipFill>
        <p:spPr bwMode="auto">
          <a:xfrm>
            <a:off x="5643570" y="428604"/>
            <a:ext cx="3140090" cy="164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Ресурси та умови для діяльності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sz="2000" b="1" dirty="0" smtClean="0"/>
              <a:t>Для виконання інваріантної складової робочого навчального плану використовуються наступні кабінети (класи): </a:t>
            </a:r>
          </a:p>
          <a:p>
            <a:r>
              <a:rPr lang="uk-UA" sz="1800" b="1" dirty="0" smtClean="0"/>
              <a:t>початкового навчання (4), </a:t>
            </a:r>
          </a:p>
          <a:p>
            <a:pPr>
              <a:buFontTx/>
              <a:buChar char="-"/>
            </a:pPr>
            <a:r>
              <a:rPr lang="uk-UA" sz="2000" b="1" dirty="0" smtClean="0"/>
              <a:t>української мови та літератури, </a:t>
            </a:r>
          </a:p>
          <a:p>
            <a:pPr>
              <a:buFontTx/>
              <a:buChar char="-"/>
            </a:pPr>
            <a:r>
              <a:rPr lang="uk-UA" sz="2000" b="1" dirty="0" smtClean="0"/>
              <a:t> іноземних мов та світової літератури, </a:t>
            </a:r>
          </a:p>
          <a:p>
            <a:pPr>
              <a:buFontTx/>
              <a:buChar char="-"/>
            </a:pPr>
            <a:r>
              <a:rPr lang="uk-UA" sz="2000" b="1" dirty="0" smtClean="0"/>
              <a:t>хімії та фізики, </a:t>
            </a:r>
          </a:p>
          <a:p>
            <a:pPr>
              <a:buFontTx/>
              <a:buChar char="-"/>
            </a:pPr>
            <a:r>
              <a:rPr lang="uk-UA" sz="2000" b="1" dirty="0" smtClean="0"/>
              <a:t>математики, </a:t>
            </a:r>
          </a:p>
          <a:p>
            <a:pPr>
              <a:buFontTx/>
              <a:buChar char="-"/>
            </a:pPr>
            <a:r>
              <a:rPr lang="uk-UA" sz="2000" b="1" dirty="0" smtClean="0"/>
              <a:t>суспільствознавства.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6" name="Рисунок 5" descr="H:\DCIM\118___05\IMG_0161.JPG"/>
          <p:cNvPicPr/>
          <p:nvPr/>
        </p:nvPicPr>
        <p:blipFill>
          <a:blip r:embed="rId5" cstate="print"/>
          <a:srcRect l="4991" t="18052" b="7601"/>
          <a:stretch>
            <a:fillRect/>
          </a:stretch>
        </p:blipFill>
        <p:spPr bwMode="auto">
          <a:xfrm>
            <a:off x="3643306" y="714356"/>
            <a:ext cx="2108299" cy="17095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38100">
            <a:extrusionClr>
              <a:schemeClr val="accent1">
                <a:lumMod val="40000"/>
                <a:lumOff val="60000"/>
              </a:schemeClr>
            </a:extrusionClr>
            <a:contourClr>
              <a:schemeClr val="accent1">
                <a:lumMod val="40000"/>
                <a:lumOff val="60000"/>
              </a:schemeClr>
            </a:contourClr>
          </a:sp3d>
        </p:spPr>
      </p:pic>
      <p:pic>
        <p:nvPicPr>
          <p:cNvPr id="11" name="Рисунок 10" descr="H:\DCIM\118___05\IMG_0168.JPG"/>
          <p:cNvPicPr/>
          <p:nvPr/>
        </p:nvPicPr>
        <p:blipFill>
          <a:blip r:embed="rId6" cstate="print"/>
          <a:srcRect l="8017" r="7964" b="176"/>
          <a:stretch>
            <a:fillRect/>
          </a:stretch>
        </p:blipFill>
        <p:spPr bwMode="auto">
          <a:xfrm>
            <a:off x="5357818" y="2071678"/>
            <a:ext cx="2371725" cy="2113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Ресурси та умови для 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У школі також функціонують кабінет психолога та соціального педагога, бібліотека, медичний кабінет. </a:t>
            </a:r>
            <a:endParaRPr lang="ru-RU" dirty="0"/>
          </a:p>
        </p:txBody>
      </p:sp>
      <p:pic>
        <p:nvPicPr>
          <p:cNvPr id="4" name="Рисунок 3" descr="H:\DCIM\118___05\IMG_0177.JPG"/>
          <p:cNvPicPr/>
          <p:nvPr/>
        </p:nvPicPr>
        <p:blipFill>
          <a:blip r:embed="rId2" cstate="print"/>
          <a:srcRect r="10591" b="7869"/>
          <a:stretch>
            <a:fillRect/>
          </a:stretch>
        </p:blipFill>
        <p:spPr bwMode="auto">
          <a:xfrm>
            <a:off x="285720" y="3357562"/>
            <a:ext cx="2874483" cy="2543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:\DCIM\118___05\IMG_0178.JPG"/>
          <p:cNvPicPr/>
          <p:nvPr/>
        </p:nvPicPr>
        <p:blipFill>
          <a:blip r:embed="rId3" cstate="print"/>
          <a:srcRect t="15385" r="1390"/>
          <a:stretch>
            <a:fillRect/>
          </a:stretch>
        </p:blipFill>
        <p:spPr bwMode="auto">
          <a:xfrm>
            <a:off x="2928926" y="2714620"/>
            <a:ext cx="3019425" cy="1944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:\DCIM\118___05\IMG_01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500462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Кадрове забезпечення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28641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Навчально-виховний процес забезпечують 25 педагогічних працівників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7 </a:t>
            </a:r>
            <a:r>
              <a:rPr lang="uk-UA" dirty="0" err="1" smtClean="0"/>
              <a:t>педпрацівників</a:t>
            </a:r>
            <a:r>
              <a:rPr lang="uk-UA" dirty="0" smtClean="0"/>
              <a:t> працюють з неповним тижневим педагогічним навантаженням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786059"/>
          <a:ext cx="8358246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41"/>
                <a:gridCol w="1393041"/>
                <a:gridCol w="1393041"/>
                <a:gridCol w="1393041"/>
                <a:gridCol w="1393041"/>
                <a:gridCol w="1393041"/>
              </a:tblGrid>
              <a:tr h="121293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Директор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Педагог-організатор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Психолог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Соціальний педагог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Вчителі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Педпраців-ників</a:t>
                      </a:r>
                      <a:r>
                        <a:rPr lang="uk-UA" dirty="0" smtClean="0"/>
                        <a:t> у відпустці по догляду за дитиною</a:t>
                      </a:r>
                      <a:endParaRPr lang="ru-RU" dirty="0"/>
                    </a:p>
                  </a:txBody>
                  <a:tcPr/>
                </a:tc>
              </a:tr>
              <a:tr h="85877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 (0,25)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 smtClean="0"/>
                        <a:t>1 (0,25)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Кадрове забезпечення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Кадрове забезпечення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Організація навчально-виховного процесу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Робочі навчальні плани складено на основі Типових навчальних планів для загальноосвітніх навчальних закладів з українською мовою навчання.</a:t>
            </a:r>
          </a:p>
          <a:p>
            <a:r>
              <a:rPr lang="uk-UA" dirty="0" smtClean="0"/>
              <a:t>В школі викладаються дві іноземні мови:             з 1-го – німецька; з 5-го – англійська;</a:t>
            </a:r>
          </a:p>
          <a:p>
            <a:r>
              <a:rPr lang="uk-UA" dirty="0" smtClean="0"/>
              <a:t>Факультативно здійснюється вивчення російської мови </a:t>
            </a:r>
            <a:r>
              <a:rPr lang="uk-UA" smtClean="0"/>
              <a:t>з </a:t>
            </a:r>
            <a:r>
              <a:rPr lang="uk-UA" smtClean="0"/>
              <a:t>7-го </a:t>
            </a:r>
            <a:r>
              <a:rPr lang="uk-UA" dirty="0" smtClean="0"/>
              <a:t>класу;</a:t>
            </a:r>
          </a:p>
          <a:p>
            <a:r>
              <a:rPr lang="uk-UA" dirty="0" smtClean="0"/>
              <a:t>Години варіативної складової навчального плану у 8-9 класах використані для забезпечення вивчення географії та української мови.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2096</TotalTime>
  <Words>1080</Words>
  <Application>Microsoft Office PowerPoint</Application>
  <PresentationFormat>Экран (4:3)</PresentationFormat>
  <Paragraphs>196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Основні напрямки діяльності   Тюшківської загальноосвітньої школи І-ІІ ступенів Міжгірської районної ради Закарпатської області</vt:lpstr>
      <vt:lpstr>Ресурси та умови для діяльності</vt:lpstr>
      <vt:lpstr>Приміщення школи</vt:lpstr>
      <vt:lpstr>Ресурси та умови для діяльності</vt:lpstr>
      <vt:lpstr>Ресурси та умови для діяльності</vt:lpstr>
      <vt:lpstr>Кадрове забезпечення</vt:lpstr>
      <vt:lpstr>Кадрове забезпечення</vt:lpstr>
      <vt:lpstr>Кадрове забезпечення</vt:lpstr>
      <vt:lpstr>Організація навчально-виховного процесу</vt:lpstr>
      <vt:lpstr>Організація навчально-виховного процесу</vt:lpstr>
      <vt:lpstr>Продовження навчання випускниками 9-го класу</vt:lpstr>
      <vt:lpstr>Підвищення кваліфікації та атестація педагогічних кадрів</vt:lpstr>
      <vt:lpstr>Організація методичної роботи в школі</vt:lpstr>
      <vt:lpstr>Організація методичної роботи</vt:lpstr>
      <vt:lpstr>Організація інноваційної діяльності</vt:lpstr>
      <vt:lpstr>Організація виховної роботи</vt:lpstr>
      <vt:lpstr>Соціально-психологічний супровід навчального процесу</vt:lpstr>
      <vt:lpstr>Навчальні досягнення учнів школи</vt:lpstr>
      <vt:lpstr>Участь учнів школи у всеукраїнських олімпіадах</vt:lpstr>
      <vt:lpstr>Участь учнів школи у всеукраїнських олімпіадах</vt:lpstr>
      <vt:lpstr>Творчі досягнення учнів</vt:lpstr>
      <vt:lpstr>Спортивні досягнення учнів школи</vt:lpstr>
      <vt:lpstr>Громадське самоврядування школою</vt:lpstr>
      <vt:lpstr>Форми звіту школи перед громадськістю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114</cp:revision>
  <dcterms:created xsi:type="dcterms:W3CDTF">2015-05-02T16:17:10Z</dcterms:created>
  <dcterms:modified xsi:type="dcterms:W3CDTF">2015-05-11T20:31:33Z</dcterms:modified>
</cp:coreProperties>
</file>